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8" r:id="rId3"/>
    <p:sldId id="285" r:id="rId4"/>
    <p:sldId id="269" r:id="rId5"/>
    <p:sldId id="270" r:id="rId6"/>
    <p:sldId id="271" r:id="rId7"/>
    <p:sldId id="257" r:id="rId8"/>
    <p:sldId id="258" r:id="rId9"/>
    <p:sldId id="259" r:id="rId10"/>
    <p:sldId id="273" r:id="rId11"/>
    <p:sldId id="260" r:id="rId12"/>
    <p:sldId id="286" r:id="rId13"/>
    <p:sldId id="261" r:id="rId14"/>
    <p:sldId id="262" r:id="rId15"/>
    <p:sldId id="274" r:id="rId16"/>
    <p:sldId id="267" r:id="rId17"/>
    <p:sldId id="275" r:id="rId18"/>
    <p:sldId id="276" r:id="rId19"/>
    <p:sldId id="263" r:id="rId20"/>
    <p:sldId id="277" r:id="rId21"/>
    <p:sldId id="278" r:id="rId22"/>
    <p:sldId id="264" r:id="rId23"/>
    <p:sldId id="280" r:id="rId24"/>
    <p:sldId id="281" r:id="rId25"/>
    <p:sldId id="282" r:id="rId26"/>
    <p:sldId id="283" r:id="rId27"/>
    <p:sldId id="284" r:id="rId28"/>
    <p:sldId id="279" r:id="rId29"/>
  </p:sldIdLst>
  <p:sldSz cx="9144000" cy="6858000" type="screen4x3"/>
  <p:notesSz cx="7077075" cy="9385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33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r">
              <a:defRPr sz="1200"/>
            </a:lvl1pPr>
          </a:lstStyle>
          <a:p>
            <a:fld id="{F8E5043A-9686-4502-BF25-7566107135CB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4406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914406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r">
              <a:defRPr sz="1200"/>
            </a:lvl1pPr>
          </a:lstStyle>
          <a:p>
            <a:fld id="{AEAA9DD6-30FB-46D1-86C4-96C88AE539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7752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r">
              <a:defRPr sz="1200"/>
            </a:lvl1pPr>
          </a:lstStyle>
          <a:p>
            <a:fld id="{AD670182-6E79-456B-9270-4549A2AFF90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64" tIns="47032" rIns="94064" bIns="470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58018"/>
            <a:ext cx="5661660" cy="4223385"/>
          </a:xfrm>
          <a:prstGeom prst="rect">
            <a:avLst/>
          </a:prstGeom>
        </p:spPr>
        <p:txBody>
          <a:bodyPr vert="horz" lIns="94064" tIns="47032" rIns="94064" bIns="4703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4406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914406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 anchor="b"/>
          <a:lstStyle>
            <a:lvl1pPr algn="r">
              <a:defRPr sz="1200"/>
            </a:lvl1pPr>
          </a:lstStyle>
          <a:p>
            <a:fld id="{282A9EDE-E924-4D4D-A858-83C9E6DA15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0126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A9EDE-E924-4D4D-A858-83C9E6DA154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DD09F4D-3E3E-4C3B-8A00-C67DBE012E68}" type="datetimeFigureOut">
              <a:rPr lang="en-US" smtClean="0"/>
              <a:pPr/>
              <a:t>8/7/2013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31EF0DC-1CD8-422C-AC71-5F956D5EF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_n2QNHN72w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United Kingdom of Great Britain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/>
          <a:p>
            <a:r>
              <a:rPr lang="en-US" dirty="0" smtClean="0"/>
              <a:t>England, Scotland, Wales, Northern Ireland plus several smaller islands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Celtic 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/>
          <a:lstStyle/>
          <a:p>
            <a:r>
              <a:rPr lang="en-US" dirty="0" smtClean="0"/>
              <a:t>The Celtic legends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  <a:p>
            <a:pPr lvl="1"/>
            <a:r>
              <a:rPr lang="en-US" dirty="0" smtClean="0"/>
              <a:t>strong women </a:t>
            </a:r>
          </a:p>
          <a:p>
            <a:pPr lvl="1"/>
            <a:r>
              <a:rPr lang="en-US" dirty="0" smtClean="0"/>
              <a:t>fantastic animals (wolves, serpents, dragons)</a:t>
            </a:r>
          </a:p>
          <a:p>
            <a:pPr lvl="1"/>
            <a:r>
              <a:rPr lang="en-US" dirty="0" smtClean="0"/>
              <a:t>incredible adventures</a:t>
            </a:r>
          </a:p>
          <a:p>
            <a:pPr lvl="1"/>
            <a:r>
              <a:rPr lang="en-US" dirty="0" smtClean="0"/>
              <a:t>enchanted lands.</a:t>
            </a:r>
          </a:p>
          <a:p>
            <a:r>
              <a:rPr lang="en-US" dirty="0" smtClean="0"/>
              <a:t>Anglo-Saxon stories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brooding; male dominated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Romans (Approx. 55 BC – 400 AD)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/>
          </a:bodyPr>
          <a:lstStyle/>
          <a:p>
            <a:r>
              <a:rPr lang="en-US" dirty="0" smtClean="0"/>
              <a:t>Beginning of Christianity</a:t>
            </a:r>
          </a:p>
          <a:p>
            <a:r>
              <a:rPr lang="en-US" dirty="0" smtClean="0"/>
              <a:t>Julius Caesar </a:t>
            </a:r>
            <a:r>
              <a:rPr lang="en-US" dirty="0" smtClean="0">
                <a:sym typeface="Wingdings" pitchFamily="2" charset="2"/>
              </a:rPr>
              <a:t> invaded in </a:t>
            </a:r>
            <a:r>
              <a:rPr lang="en-US" dirty="0" smtClean="0"/>
              <a:t>55 BC </a:t>
            </a:r>
          </a:p>
          <a:p>
            <a:r>
              <a:rPr lang="en-US" dirty="0" smtClean="0"/>
              <a:t>Emperor Claudius </a:t>
            </a:r>
            <a:r>
              <a:rPr lang="en-US" dirty="0" smtClean="0">
                <a:sym typeface="Wingdings" pitchFamily="2" charset="2"/>
              </a:rPr>
              <a:t> invaded</a:t>
            </a:r>
            <a:r>
              <a:rPr lang="en-US" dirty="0" smtClean="0"/>
              <a:t> about 100 years later; defeated the Celts</a:t>
            </a:r>
          </a:p>
          <a:p>
            <a:r>
              <a:rPr lang="en-US" dirty="0" smtClean="0"/>
              <a:t>Romans built Hadrian’s Wall to prevent invasions </a:t>
            </a:r>
          </a:p>
          <a:p>
            <a:pPr lvl="1"/>
            <a:r>
              <a:rPr lang="en-US" sz="2800" dirty="0" smtClean="0"/>
              <a:t>a 73-mile long defensive wall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60136"/>
          </a:xfrm>
        </p:spPr>
        <p:txBody>
          <a:bodyPr/>
          <a:lstStyle/>
          <a:p>
            <a:pPr marL="109728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3733800" cy="3059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0200"/>
            <a:ext cx="2667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267200"/>
            <a:ext cx="2493963" cy="1870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724400"/>
            <a:ext cx="3162300" cy="1718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9266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066800"/>
          </a:xfrm>
        </p:spPr>
        <p:txBody>
          <a:bodyPr/>
          <a:lstStyle/>
          <a:p>
            <a:r>
              <a:rPr lang="en-US" dirty="0" smtClean="0"/>
              <a:t>More about Romans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/>
              <a:t>Romans left in 410 AD </a:t>
            </a:r>
            <a:endParaRPr lang="en-US" dirty="0" smtClean="0"/>
          </a:p>
          <a:p>
            <a:pPr lvl="1"/>
            <a:r>
              <a:rPr lang="en-US" sz="2800" dirty="0" smtClean="0"/>
              <a:t>problems </a:t>
            </a:r>
            <a:r>
              <a:rPr lang="en-US" sz="2800" dirty="0"/>
              <a:t>in </a:t>
            </a:r>
            <a:r>
              <a:rPr lang="en-US" sz="2800" dirty="0" smtClean="0"/>
              <a:t>Rome</a:t>
            </a:r>
            <a:endParaRPr lang="en-US" sz="2800" dirty="0"/>
          </a:p>
          <a:p>
            <a:r>
              <a:rPr lang="en-US" dirty="0" smtClean="0"/>
              <a:t>Contributions:</a:t>
            </a:r>
          </a:p>
          <a:p>
            <a:pPr lvl="1"/>
            <a:r>
              <a:rPr lang="en-US" sz="2800" dirty="0" smtClean="0"/>
              <a:t>Roads (5000 miles of stone road, some still in use today)</a:t>
            </a:r>
          </a:p>
          <a:p>
            <a:pPr lvl="1"/>
            <a:r>
              <a:rPr lang="en-US" sz="2800" dirty="0" smtClean="0"/>
              <a:t>Walls</a:t>
            </a:r>
          </a:p>
          <a:p>
            <a:pPr lvl="1"/>
            <a:r>
              <a:rPr lang="en-US" sz="2800" dirty="0" smtClean="0"/>
              <a:t>Villas</a:t>
            </a:r>
          </a:p>
          <a:p>
            <a:pPr lvl="1"/>
            <a:r>
              <a:rPr lang="en-US" sz="2800" dirty="0" smtClean="0"/>
              <a:t>Great public baths</a:t>
            </a:r>
          </a:p>
          <a:p>
            <a:r>
              <a:rPr lang="en-US" dirty="0" smtClean="0"/>
              <a:t>Left no central government in Britain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Anglo-Saxons (450 AD)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/>
          </a:bodyPr>
          <a:lstStyle/>
          <a:p>
            <a:r>
              <a:rPr lang="en-US" dirty="0" smtClean="0"/>
              <a:t>Angles and Saxons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from Germany</a:t>
            </a:r>
          </a:p>
          <a:p>
            <a:r>
              <a:rPr lang="en-US" dirty="0" smtClean="0"/>
              <a:t>Jutes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from Denmark</a:t>
            </a:r>
          </a:p>
          <a:p>
            <a:r>
              <a:rPr lang="en-US" dirty="0" smtClean="0"/>
              <a:t>Invaded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middle of the 5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Celts resisted; eventually retreated to Wales</a:t>
            </a:r>
          </a:p>
          <a:p>
            <a:pPr lvl="1"/>
            <a:r>
              <a:rPr lang="en-US" sz="2800" dirty="0" smtClean="0"/>
              <a:t>Today, traces of this culture can still be found.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dirty="0" smtClean="0"/>
              <a:t>Alfred the Great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79136"/>
          </a:xfrm>
        </p:spPr>
        <p:txBody>
          <a:bodyPr>
            <a:normAutofit/>
          </a:bodyPr>
          <a:lstStyle/>
          <a:p>
            <a:r>
              <a:rPr lang="en-US" dirty="0" smtClean="0"/>
              <a:t>Early Anglo-Saxon England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</a:p>
          <a:p>
            <a:pPr lvl="1"/>
            <a:r>
              <a:rPr lang="en-US" sz="2800" dirty="0" smtClean="0"/>
              <a:t>Divided into independent principalities</a:t>
            </a:r>
          </a:p>
          <a:p>
            <a:pPr lvl="1"/>
            <a:r>
              <a:rPr lang="en-US" sz="2800" dirty="0" smtClean="0"/>
              <a:t>Each with its own “king.”</a:t>
            </a:r>
          </a:p>
          <a:p>
            <a:r>
              <a:rPr lang="en-US" dirty="0" smtClean="0"/>
              <a:t>The country became a true nation when </a:t>
            </a:r>
            <a:r>
              <a:rPr lang="en-US" dirty="0" smtClean="0"/>
              <a:t>King </a:t>
            </a:r>
            <a:r>
              <a:rPr lang="en-US" dirty="0" smtClean="0"/>
              <a:t>Alfred of </a:t>
            </a:r>
            <a:r>
              <a:rPr lang="en-US" dirty="0" err="1" smtClean="0"/>
              <a:t>Wessex</a:t>
            </a:r>
            <a:r>
              <a:rPr lang="en-US" dirty="0" smtClean="0"/>
              <a:t> defeated the Danes</a:t>
            </a:r>
          </a:p>
          <a:p>
            <a:pPr lvl="1"/>
            <a:r>
              <a:rPr lang="en-US" sz="2800" dirty="0" smtClean="0"/>
              <a:t>Danes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smtClean="0"/>
              <a:t>Viking people </a:t>
            </a:r>
          </a:p>
          <a:p>
            <a:pPr lvl="1"/>
            <a:r>
              <a:rPr lang="en-US" sz="2800" dirty="0" smtClean="0"/>
              <a:t>Crossed the North Sea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smtClean="0"/>
              <a:t>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and 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centuries</a:t>
            </a:r>
          </a:p>
          <a:p>
            <a:r>
              <a:rPr lang="en-US" dirty="0" smtClean="0"/>
              <a:t>King </a:t>
            </a:r>
            <a:r>
              <a:rPr lang="en-US" dirty="0" smtClean="0"/>
              <a:t>Alfred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revived interest in </a:t>
            </a:r>
          </a:p>
          <a:p>
            <a:pPr lvl="1"/>
            <a:r>
              <a:rPr lang="en-US" sz="2800" dirty="0" smtClean="0"/>
              <a:t>Learning </a:t>
            </a:r>
          </a:p>
          <a:p>
            <a:pPr lvl="1"/>
            <a:r>
              <a:rPr lang="en-US" sz="2800" dirty="0" smtClean="0"/>
              <a:t>The English language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Hagar the Horrible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1676400"/>
            <a:ext cx="6905625" cy="2091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St. Augustine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79136"/>
          </a:xfrm>
        </p:spPr>
        <p:txBody>
          <a:bodyPr>
            <a:normAutofit/>
          </a:bodyPr>
          <a:lstStyle/>
          <a:p>
            <a:r>
              <a:rPr lang="en-US" dirty="0" smtClean="0"/>
              <a:t>Converted England to </a:t>
            </a:r>
            <a:r>
              <a:rPr lang="en-US" dirty="0"/>
              <a:t>Christianity a </a:t>
            </a:r>
            <a:r>
              <a:rPr lang="en-US" dirty="0" smtClean="0"/>
              <a:t>2nd </a:t>
            </a:r>
            <a:r>
              <a:rPr lang="en-US" dirty="0" smtClean="0"/>
              <a:t>time by converting the </a:t>
            </a:r>
            <a:r>
              <a:rPr lang="en-US" dirty="0" smtClean="0"/>
              <a:t>Anglo-Saxon kings/subjects </a:t>
            </a:r>
            <a:endParaRPr lang="en-US" dirty="0" smtClean="0"/>
          </a:p>
          <a:p>
            <a:pPr lvl="1"/>
            <a:r>
              <a:rPr lang="en-US" sz="2800" dirty="0" smtClean="0"/>
              <a:t>Irish and Continental missionaries. </a:t>
            </a:r>
          </a:p>
          <a:p>
            <a:r>
              <a:rPr lang="en-US" dirty="0" smtClean="0"/>
              <a:t>Parts of old pagan religion remained</a:t>
            </a:r>
          </a:p>
          <a:p>
            <a:r>
              <a:rPr lang="en-US" dirty="0" smtClean="0"/>
              <a:t>Anglo-Saxons and Danes continued to battle</a:t>
            </a:r>
          </a:p>
          <a:p>
            <a:pPr lvl="1"/>
            <a:r>
              <a:rPr lang="en-US" sz="2800" dirty="0" smtClean="0"/>
              <a:t>Defeated by William, Duke of Normandy in 1066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smtClean="0"/>
              <a:t>Anglo-Saxon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/>
          </a:bodyPr>
          <a:lstStyle/>
          <a:p>
            <a:r>
              <a:rPr lang="en-US" dirty="0" smtClean="0"/>
              <a:t>Depended upon loyalty to the leader</a:t>
            </a:r>
          </a:p>
          <a:p>
            <a:r>
              <a:rPr lang="en-US" dirty="0" smtClean="0"/>
              <a:t>Homesteads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lvl="1"/>
            <a:r>
              <a:rPr lang="en-US" sz="2800" dirty="0" smtClean="0"/>
              <a:t>single-family, wooden dwellings </a:t>
            </a:r>
          </a:p>
          <a:p>
            <a:pPr lvl="1"/>
            <a:r>
              <a:rPr lang="en-US" sz="2800" dirty="0" smtClean="0"/>
              <a:t>surrounded a warm, fire-lit chieftain's </a:t>
            </a:r>
            <a:r>
              <a:rPr lang="en-US" sz="2800" dirty="0" smtClean="0"/>
              <a:t>hall, also </a:t>
            </a:r>
            <a:r>
              <a:rPr lang="en-US" sz="2800" dirty="0" smtClean="0"/>
              <a:t>called a mead hall </a:t>
            </a:r>
          </a:p>
          <a:p>
            <a:pPr lvl="2"/>
            <a:r>
              <a:rPr lang="en-US" sz="2800" dirty="0" smtClean="0"/>
              <a:t>Fire </a:t>
            </a:r>
            <a:r>
              <a:rPr lang="en-US" sz="2800" dirty="0" smtClean="0"/>
              <a:t>in center; dais at one end</a:t>
            </a:r>
          </a:p>
          <a:p>
            <a:r>
              <a:rPr lang="en-US" dirty="0" smtClean="0"/>
              <a:t>Protected </a:t>
            </a:r>
            <a:r>
              <a:rPr lang="en-US" dirty="0" smtClean="0"/>
              <a:t>by a wooden stockade fence</a:t>
            </a:r>
          </a:p>
          <a:p>
            <a:r>
              <a:rPr lang="en-US" dirty="0" smtClean="0"/>
              <a:t>Led to a </a:t>
            </a:r>
          </a:p>
          <a:p>
            <a:pPr lvl="1"/>
            <a:r>
              <a:rPr lang="en-US" sz="2800" dirty="0" smtClean="0"/>
              <a:t>Sense of security </a:t>
            </a:r>
          </a:p>
          <a:p>
            <a:pPr lvl="1"/>
            <a:r>
              <a:rPr lang="en-US" sz="2800" dirty="0" smtClean="0"/>
              <a:t>Close relationship between leaders and followers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Two-class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>
            <a:normAutofit/>
          </a:bodyPr>
          <a:lstStyle/>
          <a:p>
            <a:r>
              <a:rPr lang="en-US" i="1" dirty="0" smtClean="0"/>
              <a:t>Thanes</a:t>
            </a:r>
            <a:r>
              <a:rPr lang="en-US" dirty="0" smtClean="0"/>
              <a:t>, or earls</a:t>
            </a:r>
          </a:p>
          <a:p>
            <a:pPr lvl="1"/>
            <a:r>
              <a:rPr lang="en-US" sz="2800" dirty="0" smtClean="0"/>
              <a:t>Rulers</a:t>
            </a:r>
          </a:p>
          <a:p>
            <a:pPr lvl="1"/>
            <a:r>
              <a:rPr lang="en-US" sz="2800" dirty="0" smtClean="0"/>
              <a:t>Related to the leader of the tribe</a:t>
            </a:r>
          </a:p>
          <a:p>
            <a:r>
              <a:rPr lang="en-US" dirty="0" smtClean="0"/>
              <a:t>Churls</a:t>
            </a:r>
          </a:p>
          <a:p>
            <a:pPr lvl="1"/>
            <a:r>
              <a:rPr lang="en-US" sz="2800" dirty="0" smtClean="0"/>
              <a:t>Bondservants</a:t>
            </a:r>
          </a:p>
          <a:p>
            <a:pPr lvl="1"/>
            <a:r>
              <a:rPr lang="en-US" sz="2800" dirty="0" smtClean="0"/>
              <a:t>Ancestors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smtClean="0"/>
              <a:t>captured by the tribe</a:t>
            </a:r>
          </a:p>
          <a:p>
            <a:pPr lvl="1"/>
            <a:r>
              <a:rPr lang="en-US" sz="2800" dirty="0" smtClean="0"/>
              <a:t>Provided </a:t>
            </a:r>
            <a:r>
              <a:rPr lang="en-US" sz="2800" dirty="0" smtClean="0"/>
              <a:t>hard labor</a:t>
            </a:r>
          </a:p>
          <a:p>
            <a:pPr lvl="1"/>
            <a:r>
              <a:rPr lang="en-US" sz="2800" dirty="0" smtClean="0"/>
              <a:t>Bound to earls’ service </a:t>
            </a:r>
          </a:p>
          <a:p>
            <a:pPr lvl="2"/>
            <a:r>
              <a:rPr lang="en-US" sz="2800" dirty="0" smtClean="0"/>
              <a:t>They could earn possessions and special royal favor to become freemen.</a:t>
            </a:r>
          </a:p>
          <a:p>
            <a:pPr lvl="1"/>
            <a:endParaRPr lang="en-US" dirty="0" smtClean="0"/>
          </a:p>
          <a:p>
            <a:pPr lvl="1"/>
            <a:endParaRPr lang="en-US" i="1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k_colour_map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685800"/>
            <a:ext cx="4171950" cy="54327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066800"/>
          </a:xfrm>
        </p:spPr>
        <p:txBody>
          <a:bodyPr/>
          <a:lstStyle/>
          <a:p>
            <a:r>
              <a:rPr lang="en-US" dirty="0" smtClean="0"/>
              <a:t>Loyalty to the leader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/>
          </a:bodyPr>
          <a:lstStyle/>
          <a:p>
            <a:r>
              <a:rPr lang="en-US" dirty="0" smtClean="0"/>
              <a:t>Chieftain and his followers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bound to each other until death</a:t>
            </a:r>
          </a:p>
          <a:p>
            <a:pPr lvl="1"/>
            <a:r>
              <a:rPr lang="en-US" sz="2800" dirty="0" smtClean="0"/>
              <a:t>If the leader died</a:t>
            </a:r>
            <a:r>
              <a:rPr lang="en-US" sz="2800" dirty="0" smtClean="0">
                <a:sym typeface="Wingdings" pitchFamily="2" charset="2"/>
              </a:rPr>
              <a:t> </a:t>
            </a:r>
          </a:p>
          <a:p>
            <a:pPr lvl="2"/>
            <a:r>
              <a:rPr lang="en-US" sz="2800" dirty="0" smtClean="0"/>
              <a:t>warriors had to avenge his death or </a:t>
            </a:r>
            <a:r>
              <a:rPr lang="en-US" sz="2800" dirty="0" smtClean="0"/>
              <a:t>die </a:t>
            </a:r>
            <a:r>
              <a:rPr lang="en-US" sz="2800" dirty="0" smtClean="0"/>
              <a:t>beside him.</a:t>
            </a:r>
          </a:p>
          <a:p>
            <a:r>
              <a:rPr lang="en-US" dirty="0" smtClean="0"/>
              <a:t>Followers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gain fame and success by</a:t>
            </a:r>
          </a:p>
          <a:p>
            <a:pPr lvl="1"/>
            <a:r>
              <a:rPr lang="en-US" sz="2800" dirty="0" smtClean="0"/>
              <a:t>showing loyalty to the tribe leader</a:t>
            </a:r>
          </a:p>
          <a:p>
            <a:r>
              <a:rPr lang="en-US" dirty="0" smtClean="0"/>
              <a:t>Success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measured in gifts from the leader</a:t>
            </a:r>
          </a:p>
          <a:p>
            <a:pPr lvl="1"/>
            <a:r>
              <a:rPr lang="en-US" sz="2800" dirty="0" smtClean="0"/>
              <a:t>The more loyal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smtClean="0"/>
              <a:t>the more gifts </a:t>
            </a:r>
          </a:p>
          <a:p>
            <a:pPr lvl="1"/>
            <a:r>
              <a:rPr lang="en-US" sz="2800" dirty="0" smtClean="0"/>
              <a:t>The more gifts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smtClean="0"/>
              <a:t>the more </a:t>
            </a:r>
            <a:r>
              <a:rPr lang="en-US" sz="2800" dirty="0" smtClean="0"/>
              <a:t>successful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axon%20vill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762000"/>
            <a:ext cx="8086725" cy="2657475"/>
          </a:xfrm>
        </p:spPr>
      </p:pic>
      <p:pic>
        <p:nvPicPr>
          <p:cNvPr id="5" name="Picture 4" descr="beoMeadHall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657600"/>
            <a:ext cx="5181600" cy="2803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Lifestyle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7913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Emphasized warfare</a:t>
            </a:r>
          </a:p>
          <a:p>
            <a:r>
              <a:rPr lang="en-US" dirty="0" smtClean="0"/>
              <a:t>VERY SOCIAL!</a:t>
            </a:r>
          </a:p>
          <a:p>
            <a:r>
              <a:rPr lang="en-US" dirty="0" smtClean="0"/>
              <a:t>Dinner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noon until 3 PM in the mead </a:t>
            </a:r>
            <a:r>
              <a:rPr lang="en-US" dirty="0" smtClean="0"/>
              <a:t>hall (center of family life)</a:t>
            </a:r>
            <a:endParaRPr lang="en-US" dirty="0" smtClean="0"/>
          </a:p>
          <a:p>
            <a:r>
              <a:rPr lang="en-US" dirty="0" smtClean="0"/>
              <a:t>Mead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drink of fermented honey, malt, &amp; spices</a:t>
            </a:r>
          </a:p>
          <a:p>
            <a:r>
              <a:rPr lang="en-US" dirty="0" smtClean="0"/>
              <a:t>Food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</a:p>
          <a:p>
            <a:pPr lvl="1"/>
            <a:r>
              <a:rPr lang="en-US" sz="2800" dirty="0" smtClean="0"/>
              <a:t>meat &amp; fish</a:t>
            </a:r>
          </a:p>
          <a:p>
            <a:pPr lvl="1"/>
            <a:r>
              <a:rPr lang="en-US" sz="2800" dirty="0" smtClean="0"/>
              <a:t>primary vegetable 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 cabbage</a:t>
            </a:r>
          </a:p>
          <a:p>
            <a:r>
              <a:rPr lang="en-US" dirty="0" smtClean="0"/>
              <a:t>Entertainment:</a:t>
            </a:r>
          </a:p>
          <a:p>
            <a:pPr lvl="1"/>
            <a:r>
              <a:rPr lang="en-US" sz="2800" dirty="0" smtClean="0"/>
              <a:t>Women 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 needlework</a:t>
            </a:r>
          </a:p>
          <a:p>
            <a:pPr lvl="1"/>
            <a:r>
              <a:rPr lang="en-US" sz="2800" dirty="0" smtClean="0"/>
              <a:t>Men 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 chess &amp; backgammon, fishing, hunting, gambling, drinking, &amp; fighting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Women’s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/>
          </a:bodyPr>
          <a:lstStyle/>
          <a:p>
            <a:r>
              <a:rPr lang="en-US" dirty="0" smtClean="0"/>
              <a:t>The Anglo-Saxon society focused on warfare.</a:t>
            </a:r>
          </a:p>
          <a:p>
            <a:r>
              <a:rPr lang="en-US" dirty="0" smtClean="0"/>
              <a:t>Women </a:t>
            </a:r>
            <a:r>
              <a:rPr lang="en-US" dirty="0" smtClean="0"/>
              <a:t>did have rights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  <a:p>
            <a:pPr lvl="1"/>
            <a:r>
              <a:rPr lang="en-US" sz="2800" dirty="0" smtClean="0"/>
              <a:t>inherit and hold property even after marriage.</a:t>
            </a:r>
          </a:p>
          <a:p>
            <a:r>
              <a:rPr lang="en-US" dirty="0" smtClean="0"/>
              <a:t>Upper-class women supervised</a:t>
            </a:r>
          </a:p>
          <a:p>
            <a:pPr lvl="1"/>
            <a:r>
              <a:rPr lang="en-US" sz="2800" dirty="0" smtClean="0"/>
              <a:t>the weaving and dyeing of cloth</a:t>
            </a:r>
          </a:p>
          <a:p>
            <a:pPr lvl="1"/>
            <a:r>
              <a:rPr lang="en-US" sz="2800" dirty="0" smtClean="0"/>
              <a:t>slaughter of livestock</a:t>
            </a:r>
          </a:p>
          <a:p>
            <a:pPr lvl="1"/>
            <a:r>
              <a:rPr lang="en-US" sz="2800" dirty="0" smtClean="0"/>
              <a:t>brewing of mead</a:t>
            </a:r>
          </a:p>
          <a:p>
            <a:pPr lvl="1"/>
            <a:r>
              <a:rPr lang="en-US" sz="2800" dirty="0" smtClean="0"/>
              <a:t>beekeeping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/>
          <a:lstStyle/>
          <a:p>
            <a:r>
              <a:rPr lang="en-US" dirty="0" smtClean="0"/>
              <a:t>Christianity had been brought to England</a:t>
            </a:r>
          </a:p>
          <a:p>
            <a:r>
              <a:rPr lang="en-US" dirty="0" smtClean="0"/>
              <a:t>Pagan elements remained</a:t>
            </a:r>
          </a:p>
          <a:p>
            <a:r>
              <a:rPr lang="en-US" dirty="0" smtClean="0"/>
              <a:t>Paganism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dark, fatalistic religion</a:t>
            </a:r>
          </a:p>
          <a:p>
            <a:r>
              <a:rPr lang="en-US" i="1" dirty="0" err="1" smtClean="0"/>
              <a:t>Wyrd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represents one’s fate in life</a:t>
            </a:r>
          </a:p>
          <a:p>
            <a:r>
              <a:rPr lang="en-US" dirty="0" smtClean="0"/>
              <a:t>Did not believe in the afterlife</a:t>
            </a:r>
          </a:p>
          <a:p>
            <a:r>
              <a:rPr lang="en-US" dirty="0" smtClean="0"/>
              <a:t>Immortality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achieved through heroic 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Bards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79136"/>
          </a:xfrm>
        </p:spPr>
        <p:txBody>
          <a:bodyPr>
            <a:normAutofit/>
          </a:bodyPr>
          <a:lstStyle/>
          <a:p>
            <a:r>
              <a:rPr lang="en-US" dirty="0" smtClean="0"/>
              <a:t>Bards </a:t>
            </a:r>
            <a:r>
              <a:rPr lang="en-US" dirty="0" smtClean="0">
                <a:sym typeface="Wingdings" pitchFamily="2" charset="2"/>
              </a:rPr>
              <a:t> storytellers &amp; history keepers</a:t>
            </a:r>
            <a:endParaRPr lang="en-US" dirty="0" smtClean="0"/>
          </a:p>
          <a:p>
            <a:pPr lvl="1"/>
            <a:r>
              <a:rPr lang="en-US" sz="2800" dirty="0" smtClean="0"/>
              <a:t>Also called </a:t>
            </a:r>
            <a:r>
              <a:rPr lang="en-US" sz="2800" dirty="0" err="1" smtClean="0"/>
              <a:t>scops</a:t>
            </a:r>
            <a:endParaRPr lang="en-US" sz="2800" dirty="0" smtClean="0"/>
          </a:p>
          <a:p>
            <a:r>
              <a:rPr lang="en-US" dirty="0" smtClean="0"/>
              <a:t>Sang about heroes and gods </a:t>
            </a:r>
          </a:p>
          <a:p>
            <a:pPr lvl="1"/>
            <a:r>
              <a:rPr lang="en-US" sz="2800" dirty="0" smtClean="0"/>
              <a:t>accompaniment of harps.</a:t>
            </a:r>
          </a:p>
          <a:p>
            <a:r>
              <a:rPr lang="en-US" dirty="0" smtClean="0"/>
              <a:t>Not inferior to warriors </a:t>
            </a:r>
          </a:p>
          <a:p>
            <a:pPr lvl="1"/>
            <a:r>
              <a:rPr lang="en-US" sz="2800" dirty="0" smtClean="0"/>
              <a:t>writing poetry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smtClean="0"/>
              <a:t>as important as fighting, hunting, farming, or loving.</a:t>
            </a:r>
          </a:p>
          <a:p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Anglo-Saxon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/>
          </a:bodyPr>
          <a:lstStyle/>
          <a:p>
            <a:r>
              <a:rPr lang="en-US" dirty="0" smtClean="0"/>
              <a:t>Elegiac, or mournful, in nature</a:t>
            </a:r>
          </a:p>
          <a:p>
            <a:pPr lvl="1"/>
            <a:r>
              <a:rPr lang="en-US" sz="2800" dirty="0" smtClean="0"/>
              <a:t>Remember </a:t>
            </a:r>
            <a:r>
              <a:rPr lang="en-US" sz="2800" dirty="0" smtClean="0">
                <a:sym typeface="Wingdings" pitchFamily="2" charset="2"/>
              </a:rPr>
              <a:t> </a:t>
            </a:r>
          </a:p>
          <a:p>
            <a:pPr lvl="2"/>
            <a:r>
              <a:rPr lang="en-US" sz="2800" dirty="0" smtClean="0">
                <a:sym typeface="Wingdings" pitchFamily="2" charset="2"/>
              </a:rPr>
              <a:t>Fatalistic</a:t>
            </a:r>
          </a:p>
          <a:p>
            <a:pPr lvl="2"/>
            <a:r>
              <a:rPr lang="en-US" sz="2800" dirty="0" smtClean="0">
                <a:sym typeface="Wingdings" pitchFamily="2" charset="2"/>
              </a:rPr>
              <a:t>No belief in afterlife</a:t>
            </a:r>
            <a:endParaRPr lang="en-US" sz="2800" dirty="0" smtClean="0"/>
          </a:p>
          <a:p>
            <a:r>
              <a:rPr lang="en-US" dirty="0" smtClean="0"/>
              <a:t>Handed down orally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Monks and Monasteries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791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Monks founded monasteries </a:t>
            </a:r>
          </a:p>
          <a:p>
            <a:r>
              <a:rPr lang="en-US" dirty="0" smtClean="0"/>
              <a:t>Monasteries </a:t>
            </a:r>
            <a:r>
              <a:rPr lang="en-US" dirty="0" smtClean="0">
                <a:sym typeface="Wingdings" pitchFamily="2" charset="2"/>
              </a:rPr>
              <a:t> </a:t>
            </a:r>
          </a:p>
          <a:p>
            <a:pPr lvl="1"/>
            <a:r>
              <a:rPr lang="en-US" sz="2800" dirty="0" smtClean="0"/>
              <a:t>Sanctuaries for refugee scholars</a:t>
            </a:r>
            <a:endParaRPr lang="en-US" sz="2800" dirty="0" smtClean="0">
              <a:sym typeface="Wingdings" pitchFamily="2" charset="2"/>
            </a:endParaRPr>
          </a:p>
          <a:p>
            <a:pPr lvl="1"/>
            <a:r>
              <a:rPr lang="en-US" sz="2800" dirty="0" smtClean="0"/>
              <a:t>Centers of learning</a:t>
            </a:r>
          </a:p>
          <a:p>
            <a:pPr lvl="1"/>
            <a:r>
              <a:rPr lang="en-US" sz="2800" dirty="0" smtClean="0"/>
              <a:t>Stored Greek and Latin classics </a:t>
            </a:r>
          </a:p>
          <a:p>
            <a:r>
              <a:rPr lang="en-US" sz="3000" dirty="0" smtClean="0"/>
              <a:t>Job </a:t>
            </a:r>
            <a:r>
              <a:rPr lang="en-US" sz="3000" dirty="0" smtClean="0">
                <a:sym typeface="Wingdings" pitchFamily="2" charset="2"/>
              </a:rPr>
              <a:t></a:t>
            </a:r>
            <a:r>
              <a:rPr lang="en-US" sz="3000" dirty="0" smtClean="0"/>
              <a:t> copy manuscripts by hand</a:t>
            </a:r>
          </a:p>
          <a:p>
            <a:pPr lvl="1"/>
            <a:r>
              <a:rPr lang="en-US" sz="2800" i="1" dirty="0" smtClean="0"/>
              <a:t>Scriptorium </a:t>
            </a:r>
            <a:r>
              <a:rPr lang="en-US" sz="2800" i="1" dirty="0" smtClean="0">
                <a:sym typeface="Wingdings" pitchFamily="2" charset="2"/>
              </a:rPr>
              <a:t> </a:t>
            </a:r>
            <a:r>
              <a:rPr lang="en-US" sz="2800" dirty="0" smtClean="0"/>
              <a:t>writing room  </a:t>
            </a:r>
          </a:p>
          <a:p>
            <a:pPr lvl="1"/>
            <a:r>
              <a:rPr lang="en-US" sz="2800" dirty="0" smtClean="0"/>
              <a:t>Quill pens </a:t>
            </a:r>
          </a:p>
          <a:p>
            <a:pPr lvl="1"/>
            <a:r>
              <a:rPr lang="en-US" sz="2800" dirty="0" smtClean="0"/>
              <a:t>Vellum 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 “paper” made from sheepskin</a:t>
            </a:r>
          </a:p>
          <a:p>
            <a:pPr lvl="1"/>
            <a:r>
              <a:rPr lang="en-US" sz="2800" dirty="0" smtClean="0"/>
              <a:t>Winters 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so cold ink would freeze</a:t>
            </a:r>
          </a:p>
          <a:p>
            <a:r>
              <a:rPr lang="en-US" dirty="0" smtClean="0"/>
              <a:t>The Church took learning seriously</a:t>
            </a:r>
          </a:p>
          <a:p>
            <a:pPr lvl="1"/>
            <a:r>
              <a:rPr lang="en-US" sz="2800" dirty="0" smtClean="0"/>
              <a:t>Monks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smtClean="0"/>
              <a:t>vows of silence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The English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/>
          <a:lstStyle/>
          <a:p>
            <a:r>
              <a:rPr lang="en-US" dirty="0" smtClean="0"/>
              <a:t>Latin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language of serious study</a:t>
            </a:r>
          </a:p>
          <a:p>
            <a:r>
              <a:rPr lang="en-US" dirty="0" smtClean="0"/>
              <a:t>King Alfred </a:t>
            </a:r>
            <a:r>
              <a:rPr lang="en-US" dirty="0" smtClean="0">
                <a:sym typeface="Wingdings" pitchFamily="2" charset="2"/>
              </a:rPr>
              <a:t> </a:t>
            </a:r>
          </a:p>
          <a:p>
            <a:pPr lvl="1"/>
            <a:r>
              <a:rPr lang="en-US" sz="2800" dirty="0" smtClean="0">
                <a:sym typeface="Wingdings" pitchFamily="2" charset="2"/>
              </a:rPr>
              <a:t>Had primary education taught in English</a:t>
            </a:r>
          </a:p>
          <a:p>
            <a:pPr lvl="1"/>
            <a:r>
              <a:rPr lang="en-US" sz="2800" dirty="0" smtClean="0"/>
              <a:t>English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smtClean="0"/>
              <a:t>respect as a language of culture</a:t>
            </a:r>
          </a:p>
          <a:p>
            <a:pPr lvl="1"/>
            <a:r>
              <a:rPr lang="en-US" sz="2800" dirty="0" smtClean="0"/>
              <a:t>Instituted the Anglo-Saxon Chronicle 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 a lengthy running history of England  </a:t>
            </a:r>
          </a:p>
          <a:p>
            <a:pPr lvl="2"/>
            <a:r>
              <a:rPr lang="en-US" sz="2800" dirty="0" smtClean="0"/>
              <a:t>Kept in the British Library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Mnemonic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Learning techniques that aid memory</a:t>
            </a:r>
          </a:p>
          <a:p>
            <a:r>
              <a:rPr lang="en-US" sz="2400" dirty="0" smtClean="0"/>
              <a:t>Some mnemonic devices you may be familiar with:</a:t>
            </a:r>
          </a:p>
          <a:p>
            <a:pPr lvl="1"/>
            <a:r>
              <a:rPr lang="en-US" sz="2400" dirty="0" smtClean="0"/>
              <a:t>Roy G. </a:t>
            </a:r>
            <a:r>
              <a:rPr lang="en-US" sz="2400" dirty="0" err="1" smtClean="0"/>
              <a:t>Biv</a:t>
            </a:r>
            <a:endParaRPr lang="en-US" sz="2400" dirty="0" smtClean="0"/>
          </a:p>
          <a:p>
            <a:pPr lvl="1"/>
            <a:r>
              <a:rPr lang="en-US" sz="2400" dirty="0" smtClean="0"/>
              <a:t>Please excuse my dear aunt Sally.</a:t>
            </a:r>
          </a:p>
          <a:p>
            <a:pPr lvl="1"/>
            <a:r>
              <a:rPr lang="en-US" sz="2400" dirty="0" smtClean="0"/>
              <a:t>Every good boy does fine.  / FACE</a:t>
            </a: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406799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Great Britain has provided a variety of products and ideas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/>
          <a:lstStyle/>
          <a:p>
            <a:r>
              <a:rPr lang="en-US" dirty="0" smtClean="0"/>
              <a:t>Stonehenge</a:t>
            </a:r>
          </a:p>
          <a:p>
            <a:r>
              <a:rPr lang="en-US" dirty="0"/>
              <a:t>The theory of gravity</a:t>
            </a:r>
          </a:p>
          <a:p>
            <a:r>
              <a:rPr lang="en-US" dirty="0"/>
              <a:t>The Industrial Revolution</a:t>
            </a:r>
          </a:p>
          <a:p>
            <a:r>
              <a:rPr lang="en-US" dirty="0"/>
              <a:t>Radar</a:t>
            </a:r>
          </a:p>
          <a:p>
            <a:r>
              <a:rPr lang="en-US" dirty="0"/>
              <a:t>Penicillin</a:t>
            </a:r>
          </a:p>
          <a:p>
            <a:r>
              <a:rPr lang="en-US" dirty="0"/>
              <a:t>Shakespeare</a:t>
            </a:r>
          </a:p>
          <a:p>
            <a:r>
              <a:rPr lang="en-US" dirty="0" smtClean="0"/>
              <a:t>Robin Hood</a:t>
            </a:r>
          </a:p>
          <a:p>
            <a:r>
              <a:rPr lang="en-US" dirty="0" smtClean="0"/>
              <a:t>The Beatles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dirty="0" smtClean="0"/>
              <a:t>The US took from Britain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/>
          <a:lstStyle/>
          <a:p>
            <a:r>
              <a:rPr lang="en-US" dirty="0" smtClean="0"/>
              <a:t>Common law </a:t>
            </a:r>
          </a:p>
          <a:p>
            <a:pPr lvl="1"/>
            <a:r>
              <a:rPr lang="en-US" dirty="0" smtClean="0"/>
              <a:t>emphasizes personal rights and freedom</a:t>
            </a:r>
          </a:p>
          <a:p>
            <a:r>
              <a:rPr lang="en-US" dirty="0" smtClean="0"/>
              <a:t>British parliamentary government</a:t>
            </a:r>
          </a:p>
          <a:p>
            <a:r>
              <a:rPr lang="en-US" dirty="0" smtClean="0"/>
              <a:t>British literature</a:t>
            </a:r>
          </a:p>
          <a:p>
            <a:r>
              <a:rPr lang="en-US" dirty="0" smtClean="0"/>
              <a:t>English language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Invaders of Great Britain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/>
          <a:lstStyle/>
          <a:p>
            <a:r>
              <a:rPr lang="en-US" dirty="0" smtClean="0"/>
              <a:t>Iberians</a:t>
            </a:r>
          </a:p>
          <a:p>
            <a:r>
              <a:rPr lang="en-US" dirty="0" smtClean="0"/>
              <a:t>Celts (pronounced </a:t>
            </a:r>
            <a:r>
              <a:rPr lang="en-US" dirty="0" err="1" smtClean="0"/>
              <a:t>kelts</a:t>
            </a:r>
            <a:r>
              <a:rPr lang="en-US" dirty="0" smtClean="0"/>
              <a:t>)</a:t>
            </a:r>
          </a:p>
          <a:p>
            <a:r>
              <a:rPr lang="en-US" dirty="0" smtClean="0"/>
              <a:t>Romans</a:t>
            </a:r>
          </a:p>
          <a:p>
            <a:r>
              <a:rPr lang="en-US" dirty="0" smtClean="0"/>
              <a:t>Angles and Saxons</a:t>
            </a:r>
          </a:p>
          <a:p>
            <a:r>
              <a:rPr lang="en-US" dirty="0" smtClean="0"/>
              <a:t>Vikings</a:t>
            </a:r>
          </a:p>
          <a:p>
            <a:r>
              <a:rPr lang="en-US" dirty="0" smtClean="0"/>
              <a:t>Normans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Iberians (Old &amp; New Stone Age)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people to live in England</a:t>
            </a:r>
          </a:p>
          <a:p>
            <a:r>
              <a:rPr lang="en-US" dirty="0" smtClean="0"/>
              <a:t>Short, dark skinned</a:t>
            </a:r>
          </a:p>
          <a:p>
            <a:r>
              <a:rPr lang="en-US" dirty="0" smtClean="0"/>
              <a:t>Knowledge of metalworking</a:t>
            </a:r>
          </a:p>
          <a:p>
            <a:pPr lvl="1"/>
            <a:r>
              <a:rPr lang="en-US" dirty="0" smtClean="0"/>
              <a:t>Knew how to make bronze </a:t>
            </a:r>
            <a:endParaRPr lang="en-US" dirty="0" smtClean="0"/>
          </a:p>
          <a:p>
            <a:pPr lvl="2"/>
            <a:r>
              <a:rPr lang="en-US" dirty="0" smtClean="0"/>
              <a:t>Bronze is an alloy consisting of mainly copper with tin.</a:t>
            </a:r>
          </a:p>
          <a:p>
            <a:pPr lvl="2"/>
            <a:r>
              <a:rPr lang="en-US" dirty="0" smtClean="0"/>
              <a:t>Alloys combine two or more metallic elements to give greater strength or resistance to corrosion.</a:t>
            </a:r>
          </a:p>
          <a:p>
            <a:pPr lvl="2"/>
            <a:r>
              <a:rPr lang="en-US" dirty="0" smtClean="0"/>
              <a:t>Bronze has been used for boat and ship fittings and </a:t>
            </a:r>
            <a:r>
              <a:rPr lang="en-US" dirty="0" err="1" smtClean="0"/>
              <a:t>propellors</a:t>
            </a:r>
            <a:r>
              <a:rPr lang="en-US" dirty="0" smtClean="0"/>
              <a:t>, statues and sculptures, cannons, guitar and piano strings, cymbals, medals, as well as other items. </a:t>
            </a:r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Celts (Approx. 600 BC – 55 BC)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/>
          </a:bodyPr>
          <a:lstStyle/>
          <a:p>
            <a:r>
              <a:rPr lang="en-US" dirty="0" smtClean="0"/>
              <a:t>Physical characteristics:</a:t>
            </a:r>
          </a:p>
          <a:p>
            <a:pPr lvl="1"/>
            <a:r>
              <a:rPr lang="en-US" dirty="0" smtClean="0"/>
              <a:t>Tall, blonde</a:t>
            </a:r>
          </a:p>
          <a:p>
            <a:pPr lvl="1"/>
            <a:r>
              <a:rPr lang="en-US" dirty="0" smtClean="0"/>
              <a:t>Warriors</a:t>
            </a:r>
          </a:p>
          <a:p>
            <a:r>
              <a:rPr lang="en-US" dirty="0" smtClean="0"/>
              <a:t>Lifestyle:</a:t>
            </a:r>
          </a:p>
          <a:p>
            <a:pPr lvl="1"/>
            <a:r>
              <a:rPr lang="en-US" dirty="0" smtClean="0"/>
              <a:t>Introduced the use of iron to Europe</a:t>
            </a:r>
          </a:p>
          <a:p>
            <a:pPr lvl="1"/>
            <a:r>
              <a:rPr lang="en-US" dirty="0" smtClean="0"/>
              <a:t>Skilled artisans (workers in skilled trades, especially ones that involved hand-made items; a craftsperson) – furniture, tools, clothing, jewelry</a:t>
            </a:r>
            <a:endParaRPr lang="en-US" dirty="0" smtClean="0"/>
          </a:p>
          <a:p>
            <a:pPr lvl="1"/>
            <a:r>
              <a:rPr lang="en-US" dirty="0" smtClean="0"/>
              <a:t>Highly </a:t>
            </a:r>
            <a:r>
              <a:rPr lang="en-US" dirty="0" smtClean="0"/>
              <a:t>developed religion</a:t>
            </a:r>
          </a:p>
          <a:p>
            <a:pPr lvl="1"/>
            <a:r>
              <a:rPr lang="en-US" dirty="0" smtClean="0"/>
              <a:t>Legal system specified individual rights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dirty="0" smtClean="0"/>
              <a:t>Religion of the Celts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02936"/>
          </a:xfrm>
        </p:spPr>
        <p:txBody>
          <a:bodyPr>
            <a:normAutofit/>
          </a:bodyPr>
          <a:lstStyle/>
          <a:p>
            <a:r>
              <a:rPr lang="en-US" dirty="0" smtClean="0"/>
              <a:t>Animism – Latin word for “spirit”</a:t>
            </a:r>
          </a:p>
          <a:p>
            <a:pPr lvl="1"/>
            <a:r>
              <a:rPr lang="en-US" sz="2800" dirty="0" smtClean="0"/>
              <a:t>Spirits in everything (rivers, trees, stones, fire)</a:t>
            </a:r>
          </a:p>
          <a:p>
            <a:r>
              <a:rPr lang="en-US" dirty="0" smtClean="0"/>
              <a:t>Spirits (gods) controlled all aspects of existence; had to be constantly satisfied</a:t>
            </a:r>
          </a:p>
          <a:p>
            <a:pPr lvl="1"/>
            <a:r>
              <a:rPr lang="en-US" sz="2800" dirty="0" smtClean="0"/>
              <a:t>Ritual dances or human sacrifices</a:t>
            </a:r>
          </a:p>
          <a:p>
            <a:r>
              <a:rPr lang="en-US" dirty="0" smtClean="0"/>
              <a:t>Druids – priests</a:t>
            </a:r>
          </a:p>
          <a:p>
            <a:pPr lvl="1"/>
            <a:r>
              <a:rPr lang="en-US" sz="2800" dirty="0" smtClean="0"/>
              <a:t>Intermediaries between gods and people</a:t>
            </a:r>
          </a:p>
          <a:p>
            <a:r>
              <a:rPr lang="en-US" dirty="0" smtClean="0"/>
              <a:t> Stonehenge – </a:t>
            </a:r>
            <a:r>
              <a:rPr lang="en-US" dirty="0"/>
              <a:t>May have been used by druids for religious </a:t>
            </a:r>
            <a:r>
              <a:rPr lang="en-US" dirty="0" smtClean="0"/>
              <a:t>rites related to solar </a:t>
            </a:r>
            <a:r>
              <a:rPr lang="en-US" dirty="0"/>
              <a:t>and lunar </a:t>
            </a:r>
            <a:r>
              <a:rPr lang="en-US" dirty="0" smtClean="0"/>
              <a:t>cycles</a:t>
            </a:r>
          </a:p>
          <a:p>
            <a:pPr marL="109728" indent="0">
              <a:buNone/>
            </a:pPr>
            <a:r>
              <a:rPr lang="en-US" sz="2400" dirty="0" smtClean="0">
                <a:hlinkClick r:id="rId2"/>
              </a:rPr>
              <a:t>http://youtu.be/_</a:t>
            </a:r>
            <a:r>
              <a:rPr lang="en-US" sz="2400" dirty="0" smtClean="0">
                <a:hlinkClick r:id="rId2"/>
              </a:rPr>
              <a:t>n2QNHN72wA</a:t>
            </a:r>
            <a:endParaRPr lang="en-US" sz="2400" dirty="0" smtClean="0"/>
          </a:p>
          <a:p>
            <a:pPr marL="109728" indent="0">
              <a:buNone/>
            </a:pPr>
            <a:endParaRPr lang="en-US" sz="2400" dirty="0"/>
          </a:p>
          <a:p>
            <a:pPr marL="109728" indent="0">
              <a:buNone/>
            </a:pPr>
            <a:endParaRPr lang="en-US" sz="24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1151</TotalTime>
  <Words>1038</Words>
  <Application>Microsoft Office PowerPoint</Application>
  <PresentationFormat>On-screen Show (4:3)</PresentationFormat>
  <Paragraphs>197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Urban</vt:lpstr>
      <vt:lpstr>The United Kingdom of Great Britain</vt:lpstr>
      <vt:lpstr>Slide 2</vt:lpstr>
      <vt:lpstr>Mnemonic Devices</vt:lpstr>
      <vt:lpstr>Great Britain has provided a variety of products and ideas</vt:lpstr>
      <vt:lpstr>The US took from Britain</vt:lpstr>
      <vt:lpstr>Invaders of Great Britain</vt:lpstr>
      <vt:lpstr>Iberians (Old &amp; New Stone Age)</vt:lpstr>
      <vt:lpstr>Celts (Approx. 600 BC – 55 BC)</vt:lpstr>
      <vt:lpstr>Religion of the Celts</vt:lpstr>
      <vt:lpstr>Celtic Stories</vt:lpstr>
      <vt:lpstr>Romans (Approx. 55 BC – 400 AD)</vt:lpstr>
      <vt:lpstr>Slide 12</vt:lpstr>
      <vt:lpstr>More about Romans</vt:lpstr>
      <vt:lpstr>Anglo-Saxons (450 AD)</vt:lpstr>
      <vt:lpstr>Alfred the Great</vt:lpstr>
      <vt:lpstr>Hagar the Horrible</vt:lpstr>
      <vt:lpstr>St. Augustine</vt:lpstr>
      <vt:lpstr>Anglo-Saxon Life</vt:lpstr>
      <vt:lpstr>Two-class society</vt:lpstr>
      <vt:lpstr>Loyalty to the leader</vt:lpstr>
      <vt:lpstr>Slide 21</vt:lpstr>
      <vt:lpstr>Lifestyle</vt:lpstr>
      <vt:lpstr>Women’s Roles</vt:lpstr>
      <vt:lpstr>Religion</vt:lpstr>
      <vt:lpstr>Bards</vt:lpstr>
      <vt:lpstr>Anglo-Saxon Literature</vt:lpstr>
      <vt:lpstr>Monks and Monasteries</vt:lpstr>
      <vt:lpstr>The English Language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United Kingdom of Great Britain</dc:title>
  <dc:creator>pcoles</dc:creator>
  <cp:lastModifiedBy>pcoles</cp:lastModifiedBy>
  <cp:revision>62</cp:revision>
  <cp:lastPrinted>2012-01-13T15:08:23Z</cp:lastPrinted>
  <dcterms:created xsi:type="dcterms:W3CDTF">2009-01-05T20:02:27Z</dcterms:created>
  <dcterms:modified xsi:type="dcterms:W3CDTF">2013-08-07T19:16:42Z</dcterms:modified>
</cp:coreProperties>
</file>